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slides/slide85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90.xml" ContentType="application/vnd.openxmlformats-officedocument.presentationml.slide+xml"/>
  <Override PartName="/ppt/slides/slide2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slides/slide97.xml" ContentType="application/vnd.openxmlformats-officedocument.presentationml.slide+xml"/>
  <Override PartName="/ppt/slides/slide94.xml" ContentType="application/vnd.openxmlformats-officedocument.presentationml.slide+xml"/>
  <Override PartName="/ppt/viewProps.xml" ContentType="application/vnd.openxmlformats-officedocument.presentationml.viewProps+xml"/>
  <Override PartName="/ppt/slides/slide92.xml" ContentType="application/vnd.openxmlformats-officedocument.presentationml.slide+xml"/>
  <Override PartName="/ppt/tableStyles.xml" ContentType="application/vnd.openxmlformats-officedocument.presentationml.tableStyles+xml"/>
  <Override PartName="/ppt/slides/slide13.xml" ContentType="application/vnd.openxmlformats-officedocument.presentationml.slide+xml"/>
  <Override PartName="/ppt/slides/slide87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9.xml" ContentType="application/vnd.openxmlformats-officedocument.presentationml.slide+xml"/>
  <Override PartName="/ppt/slides/slide78.xml" ContentType="application/vnd.openxmlformats-officedocument.presentationml.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slides/slide83.xml" ContentType="application/vnd.openxmlformats-officedocument.presentationml.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00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slides/slide84.xml" ContentType="application/vnd.openxmlformats-officedocument.presentationml.slide+xml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xml" ContentType="application/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86.xml" ContentType="application/vnd.openxmlformats-officedocument.presentationml.slide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slides/slide63.xml" ContentType="application/vnd.openxmlformats-officedocument.presentationml.slide+xml"/>
  <Override PartName="/ppt/slides/slide9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82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slides/slide88.xml" ContentType="application/vnd.openxmlformats-officedocument.presentationml.slide+xml"/>
  <Override PartName="/ppt/slides/slide48.xml" ContentType="application/vnd.openxmlformats-officedocument.presentationml.slide+xml"/>
  <Override PartName="/ppt/slides/slide99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79.xml" ContentType="application/vnd.openxmlformats-officedocument.presentationml.slide+xml"/>
  <Override PartName="/ppt/slides/slide95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96.xml" ContentType="application/vnd.openxmlformats-officedocument.presentationml.slide+xml"/>
  <Override PartName="/ppt/slides/slide72.xml" ContentType="application/vnd.openxmlformats-officedocument.presentationml.slide+xml"/>
  <Override PartName="/ppt/slides/slide74.xml" ContentType="application/vnd.openxmlformats-officedocument.presentationml.slide+xml"/>
  <Override PartName="/ppt/slides/slide98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353" r:id="rId3"/>
    <p:sldId id="35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301" r:id="rId29"/>
    <p:sldId id="302" r:id="rId30"/>
    <p:sldId id="281" r:id="rId31"/>
    <p:sldId id="282" r:id="rId32"/>
    <p:sldId id="283" r:id="rId33"/>
    <p:sldId id="284" r:id="rId34"/>
    <p:sldId id="307" r:id="rId35"/>
    <p:sldId id="308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355" r:id="rId51"/>
    <p:sldId id="299" r:id="rId52"/>
    <p:sldId id="300" r:id="rId53"/>
    <p:sldId id="303" r:id="rId54"/>
    <p:sldId id="304" r:id="rId55"/>
    <p:sldId id="305" r:id="rId56"/>
    <p:sldId id="306" r:id="rId57"/>
    <p:sldId id="309" r:id="rId58"/>
    <p:sldId id="313" r:id="rId59"/>
    <p:sldId id="310" r:id="rId60"/>
    <p:sldId id="314" r:id="rId61"/>
    <p:sldId id="312" r:id="rId62"/>
    <p:sldId id="311" r:id="rId63"/>
    <p:sldId id="356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70" Type="http://schemas.openxmlformats.org/officeDocument/2006/relationships/slide" Target="slides/slide69.xml"/><Relationship Id="rId94" Type="http://schemas.openxmlformats.org/officeDocument/2006/relationships/slide" Target="slides/slide93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102" Type="http://schemas.openxmlformats.org/officeDocument/2006/relationships/slide" Target="slides/slide101.xml"/><Relationship Id="rId25" Type="http://schemas.openxmlformats.org/officeDocument/2006/relationships/slide" Target="slides/slide24.xml"/><Relationship Id="rId106" Type="http://schemas.openxmlformats.org/officeDocument/2006/relationships/theme" Target="theme/theme1.xml"/><Relationship Id="rId96" Type="http://schemas.openxmlformats.org/officeDocument/2006/relationships/slide" Target="slides/slide95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107" Type="http://schemas.openxmlformats.org/officeDocument/2006/relationships/tableStyles" Target="tableStyles.xml"/><Relationship Id="rId71" Type="http://schemas.openxmlformats.org/officeDocument/2006/relationships/slide" Target="slides/slide70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89" Type="http://schemas.openxmlformats.org/officeDocument/2006/relationships/slide" Target="slides/slide88.xml"/><Relationship Id="rId88" Type="http://schemas.openxmlformats.org/officeDocument/2006/relationships/slide" Target="slides/slide87.xml"/><Relationship Id="rId82" Type="http://schemas.openxmlformats.org/officeDocument/2006/relationships/slide" Target="slides/slide81.xml"/><Relationship Id="rId69" Type="http://schemas.openxmlformats.org/officeDocument/2006/relationships/slide" Target="slides/slide6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75" Type="http://schemas.openxmlformats.org/officeDocument/2006/relationships/slide" Target="slides/slide7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79" Type="http://schemas.openxmlformats.org/officeDocument/2006/relationships/slide" Target="slides/slide7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01" Type="http://schemas.openxmlformats.org/officeDocument/2006/relationships/slide" Target="slides/slide100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30" Type="http://schemas.openxmlformats.org/officeDocument/2006/relationships/slide" Target="slides/slide29.xml"/><Relationship Id="rId29" Type="http://schemas.openxmlformats.org/officeDocument/2006/relationships/slide" Target="slides/slide28.xml"/><Relationship Id="rId83" Type="http://schemas.openxmlformats.org/officeDocument/2006/relationships/slide" Target="slides/slide8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22" Type="http://schemas.openxmlformats.org/officeDocument/2006/relationships/slide" Target="slides/slide21.xml"/><Relationship Id="rId95" Type="http://schemas.openxmlformats.org/officeDocument/2006/relationships/slide" Target="slides/slide94.xml"/><Relationship Id="rId39" Type="http://schemas.openxmlformats.org/officeDocument/2006/relationships/slide" Target="slides/slide38.xml"/><Relationship Id="rId43" Type="http://schemas.openxmlformats.org/officeDocument/2006/relationships/slide" Target="slides/slide42.xml"/><Relationship Id="rId104" Type="http://schemas.openxmlformats.org/officeDocument/2006/relationships/presProps" Target="presProps.xml"/><Relationship Id="rId90" Type="http://schemas.openxmlformats.org/officeDocument/2006/relationships/slide" Target="slides/slide8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85" Type="http://schemas.openxmlformats.org/officeDocument/2006/relationships/slide" Target="slides/slide84.xml"/><Relationship Id="rId105" Type="http://schemas.openxmlformats.org/officeDocument/2006/relationships/viewProps" Target="viewProps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99" Type="http://schemas.openxmlformats.org/officeDocument/2006/relationships/slide" Target="slides/slide98.xml"/><Relationship Id="rId14" Type="http://schemas.openxmlformats.org/officeDocument/2006/relationships/slide" Target="slides/slide13.xml"/><Relationship Id="rId103" Type="http://schemas.openxmlformats.org/officeDocument/2006/relationships/printerSettings" Target="printerSettings/printerSettings1.bin"/><Relationship Id="rId92" Type="http://schemas.openxmlformats.org/officeDocument/2006/relationships/slide" Target="slides/slide9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57" Type="http://schemas.openxmlformats.org/officeDocument/2006/relationships/slide" Target="slides/slide56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55" Type="http://schemas.openxmlformats.org/officeDocument/2006/relationships/slide" Target="slides/slide54.xml"/><Relationship Id="rId34" Type="http://schemas.openxmlformats.org/officeDocument/2006/relationships/slide" Target="slides/slide33.xml"/><Relationship Id="rId81" Type="http://schemas.openxmlformats.org/officeDocument/2006/relationships/slide" Target="slides/slide80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76" Type="http://schemas.openxmlformats.org/officeDocument/2006/relationships/slide" Target="slides/slide75.xml"/><Relationship Id="rId8" Type="http://schemas.openxmlformats.org/officeDocument/2006/relationships/slide" Target="slides/slide7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6" Type="http://schemas.openxmlformats.org/officeDocument/2006/relationships/slide" Target="slides/slide25.xml"/><Relationship Id="rId100" Type="http://schemas.openxmlformats.org/officeDocument/2006/relationships/slide" Target="slides/slide9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slide" Target="slides/slide90.xml"/><Relationship Id="rId93" Type="http://schemas.openxmlformats.org/officeDocument/2006/relationships/slide" Target="slides/slide92.xml"/><Relationship Id="rId78" Type="http://schemas.openxmlformats.org/officeDocument/2006/relationships/slide" Target="slides/slide77.xml"/><Relationship Id="rId15" Type="http://schemas.openxmlformats.org/officeDocument/2006/relationships/slide" Target="slides/slide14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09B9F-616B-5C4D-95D5-6182B36B8380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A173F-FAD5-C94D-85F7-B6B3CDB0E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1700"/>
          </a:xfrm>
        </p:spPr>
        <p:txBody>
          <a:bodyPr/>
          <a:lstStyle/>
          <a:p>
            <a:r>
              <a:rPr lang="en-US" dirty="0" smtClean="0"/>
              <a:t>Review for test 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ownloadedFile-1.jpeg"/>
          <p:cNvPicPr>
            <a:picLocks noChangeAspect="1"/>
          </p:cNvPicPr>
          <p:nvPr/>
        </p:nvPicPr>
        <p:blipFill>
          <a:blip r:embed="rId2"/>
          <a:srcRect l="-18099" r="-18099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</a:t>
            </a:r>
            <a:r>
              <a:rPr lang="en-US" dirty="0" err="1" smtClean="0"/>
              <a:t>orado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953" y="2009931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727" y="2039662"/>
            <a:ext cx="3009900" cy="2705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Tiza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ownloadedFile-1.jpeg"/>
          <p:cNvPicPr>
            <a:picLocks noChangeAspect="1"/>
          </p:cNvPicPr>
          <p:nvPr/>
        </p:nvPicPr>
        <p:blipFill>
          <a:blip r:embed="rId2"/>
          <a:srcRect l="-18099" r="-18099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cuaderno.jpg"/>
          <p:cNvPicPr>
            <a:picLocks noChangeAspect="1"/>
          </p:cNvPicPr>
          <p:nvPr/>
        </p:nvPicPr>
        <p:blipFill>
          <a:blip r:embed="rId2"/>
          <a:srcRect l="-9139" r="-9139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Cuaderno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cuaderno.jpg"/>
          <p:cNvPicPr>
            <a:picLocks noChangeAspect="1"/>
          </p:cNvPicPr>
          <p:nvPr/>
        </p:nvPicPr>
        <p:blipFill>
          <a:blip r:embed="rId2"/>
          <a:srcRect l="-9139" r="-9139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7200" r="-47200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Papel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2.jpeg"/>
          <p:cNvPicPr>
            <a:picLocks noChangeAspect="1"/>
          </p:cNvPicPr>
          <p:nvPr/>
        </p:nvPicPr>
        <p:blipFill>
          <a:blip r:embed="rId2"/>
          <a:srcRect l="-47200" r="-47200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3.jpeg"/>
          <p:cNvPicPr>
            <a:picLocks noChangeAspect="1"/>
          </p:cNvPicPr>
          <p:nvPr/>
        </p:nvPicPr>
        <p:blipFill>
          <a:blip r:embed="rId2"/>
          <a:srcRect l="-27447" r="-27447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3.jpeg"/>
          <p:cNvPicPr>
            <a:picLocks noChangeAspect="1"/>
          </p:cNvPicPr>
          <p:nvPr/>
        </p:nvPicPr>
        <p:blipFill>
          <a:blip r:embed="rId2"/>
          <a:srcRect l="-27447" r="-27447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images-4.jpeg"/>
          <p:cNvPicPr>
            <a:picLocks noChangeAspect="1"/>
          </p:cNvPicPr>
          <p:nvPr/>
        </p:nvPicPr>
        <p:blipFill>
          <a:blip r:embed="rId2"/>
          <a:srcRect l="-56727" r="-56727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Escritorio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4.jpeg"/>
          <p:cNvPicPr>
            <a:picLocks noChangeAspect="1"/>
          </p:cNvPicPr>
          <p:nvPr/>
        </p:nvPicPr>
        <p:blipFill>
          <a:blip r:embed="rId2"/>
          <a:srcRect l="-56727" r="-56727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75046"/>
          </a:xfrm>
        </p:spPr>
        <p:txBody>
          <a:bodyPr>
            <a:normAutofit fontScale="90000"/>
          </a:bodyPr>
          <a:lstStyle/>
          <a:p>
            <a:r>
              <a:rPr lang="en-US" sz="2222" u="sng" dirty="0" smtClean="0"/>
              <a:t>Ser and </a:t>
            </a:r>
            <a:r>
              <a:rPr lang="en-US" sz="2222" u="sng" dirty="0" err="1" smtClean="0"/>
              <a:t>Estar</a:t>
            </a:r>
            <a:r>
              <a:rPr lang="en-US" sz="2222" dirty="0" smtClean="0"/>
              <a:t/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err="1" smtClean="0"/>
              <a:t>Ellos</a:t>
            </a:r>
            <a:r>
              <a:rPr lang="en-US" sz="2222" dirty="0" smtClean="0"/>
              <a:t>______________________________ de </a:t>
            </a:r>
            <a:r>
              <a:rPr lang="en-US" sz="2222" dirty="0" err="1" smtClean="0"/>
              <a:t>Brasil</a:t>
            </a:r>
            <a:r>
              <a:rPr lang="en-US" sz="2222" dirty="0" smtClean="0"/>
              <a:t>.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smtClean="0"/>
              <a:t>El </a:t>
            </a:r>
            <a:r>
              <a:rPr lang="en-US" sz="2222" dirty="0" err="1" smtClean="0"/>
              <a:t>borrador</a:t>
            </a:r>
            <a:r>
              <a:rPr lang="en-US" sz="2222" dirty="0" smtClean="0"/>
              <a:t>__________________________________ </a:t>
            </a:r>
            <a:r>
              <a:rPr lang="en-US" sz="2222" dirty="0" err="1" smtClean="0"/>
              <a:t>aquí</a:t>
            </a:r>
            <a:r>
              <a:rPr lang="en-US" sz="2222" dirty="0" smtClean="0"/>
              <a:t>.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err="1" smtClean="0"/>
              <a:t>Dónde</a:t>
            </a:r>
            <a:r>
              <a:rPr lang="en-US" sz="2222" dirty="0" smtClean="0"/>
              <a:t> _________________________________ mi </a:t>
            </a:r>
            <a:r>
              <a:rPr lang="en-US" sz="2222" dirty="0" err="1" smtClean="0"/>
              <a:t>libro</a:t>
            </a:r>
            <a:r>
              <a:rPr lang="en-US" sz="2222" dirty="0" smtClean="0"/>
              <a:t>?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smtClean="0"/>
              <a:t>Silvia </a:t>
            </a:r>
            <a:r>
              <a:rPr lang="en-US" sz="2222" dirty="0" err="1" smtClean="0"/>
              <a:t>y</a:t>
            </a:r>
            <a:r>
              <a:rPr lang="en-US" sz="2222" dirty="0" smtClean="0"/>
              <a:t> Ivan______________________________ en México.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smtClean="0"/>
              <a:t>Como _______________________________ </a:t>
            </a:r>
            <a:r>
              <a:rPr lang="en-US" sz="2222" dirty="0" err="1" smtClean="0"/>
              <a:t>usted</a:t>
            </a:r>
            <a:r>
              <a:rPr lang="en-US" sz="2222" dirty="0" smtClean="0"/>
              <a:t>?</a:t>
            </a:r>
            <a:br>
              <a:rPr lang="en-US" sz="2222" dirty="0" smtClean="0"/>
            </a:br>
            <a:r>
              <a:rPr lang="en-US" sz="2222" dirty="0" smtClean="0"/>
              <a:t/>
            </a:r>
            <a:br>
              <a:rPr lang="en-US" sz="2222" dirty="0" smtClean="0"/>
            </a:br>
            <a:r>
              <a:rPr lang="en-US" sz="2222" dirty="0" smtClean="0"/>
              <a:t>Como _________________________ </a:t>
            </a:r>
            <a:r>
              <a:rPr lang="en-US" sz="2222" dirty="0" err="1" smtClean="0"/>
              <a:t>tu</a:t>
            </a:r>
            <a:r>
              <a:rPr lang="en-US" sz="2222" dirty="0" smtClean="0"/>
              <a:t>?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smtClean="0"/>
              <a:t>Ella _________________________________ </a:t>
            </a:r>
            <a:r>
              <a:rPr lang="en-US" sz="2222" dirty="0" err="1" smtClean="0"/>
              <a:t>muy</a:t>
            </a:r>
            <a:r>
              <a:rPr lang="en-US" sz="2222" dirty="0" smtClean="0"/>
              <a:t> </a:t>
            </a:r>
            <a:r>
              <a:rPr lang="en-US" sz="2222" dirty="0" err="1" smtClean="0"/>
              <a:t>bien</a:t>
            </a:r>
            <a:r>
              <a:rPr lang="en-US" sz="2222" dirty="0" smtClean="0"/>
              <a:t>! 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smtClean="0"/>
              <a:t> </a:t>
            </a:r>
            <a:br>
              <a:rPr lang="en-US" sz="2222" dirty="0" smtClean="0"/>
            </a:br>
            <a:r>
              <a:rPr lang="en-US" sz="2222" dirty="0" err="1" smtClean="0"/>
              <a:t>Que</a:t>
            </a:r>
            <a:r>
              <a:rPr lang="en-US" sz="2222" dirty="0" smtClean="0"/>
              <a:t> </a:t>
            </a:r>
            <a:r>
              <a:rPr lang="en-US" sz="2222" dirty="0" err="1" smtClean="0"/>
              <a:t>hora</a:t>
            </a:r>
            <a:r>
              <a:rPr lang="en-US" sz="2222" dirty="0" smtClean="0"/>
              <a:t> ___________________________?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ownloadedFile-2.jpeg"/>
          <p:cNvPicPr>
            <a:picLocks noChangeAspect="1"/>
          </p:cNvPicPr>
          <p:nvPr/>
        </p:nvPicPr>
        <p:blipFill>
          <a:blip r:embed="rId2"/>
          <a:srcRect l="-40915" r="-40915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Mochila</a:t>
            </a:r>
            <a:endParaRPr lang="en-US" dirty="0"/>
          </a:p>
        </p:txBody>
      </p:sp>
      <p:pic>
        <p:nvPicPr>
          <p:cNvPr id="4" name="Content Placeholder 3" descr="DownloadedFile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images-6.jpeg"/>
          <p:cNvPicPr>
            <a:picLocks noChangeAspect="1"/>
          </p:cNvPicPr>
          <p:nvPr/>
        </p:nvPicPr>
        <p:blipFill>
          <a:blip r:embed="rId2"/>
          <a:srcRect l="-9735" r="-9735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Bolígrafo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images-6.jpeg"/>
          <p:cNvPicPr>
            <a:picLocks noChangeAspect="1"/>
          </p:cNvPicPr>
          <p:nvPr/>
        </p:nvPicPr>
        <p:blipFill>
          <a:blip r:embed="rId2"/>
          <a:srcRect l="-9735" r="-9735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________ (eraser)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7.jpeg"/>
          <p:cNvPicPr>
            <a:picLocks noChangeAspect="1"/>
          </p:cNvPicPr>
          <p:nvPr/>
        </p:nvPicPr>
        <p:blipFill>
          <a:blip r:embed="rId2"/>
          <a:srcRect l="-30264" r="-30264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borrador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7.jpeg"/>
          <p:cNvPicPr>
            <a:picLocks noChangeAspect="1"/>
          </p:cNvPicPr>
          <p:nvPr/>
        </p:nvPicPr>
        <p:blipFill>
          <a:blip r:embed="rId2"/>
          <a:srcRect l="-30264" r="-30264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ownloadedFile-4.jpeg"/>
          <p:cNvPicPr>
            <a:picLocks noChangeAspect="1"/>
          </p:cNvPicPr>
          <p:nvPr/>
        </p:nvPicPr>
        <p:blipFill>
          <a:blip r:embed="rId2"/>
          <a:srcRect l="-18755" r="-18755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Cesto</a:t>
            </a:r>
            <a:r>
              <a:rPr lang="en-US" dirty="0" smtClean="0"/>
              <a:t> de </a:t>
            </a:r>
            <a:r>
              <a:rPr lang="en-US" dirty="0" err="1"/>
              <a:t>P</a:t>
            </a:r>
            <a:r>
              <a:rPr lang="en-US" dirty="0" err="1" smtClean="0"/>
              <a:t>apeles</a:t>
            </a:r>
            <a:endParaRPr lang="en-US" dirty="0"/>
          </a:p>
        </p:txBody>
      </p:sp>
      <p:pic>
        <p:nvPicPr>
          <p:cNvPr id="4" name="Content Placeholder 3" descr="DownloadedFile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755" r="-18755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319" y="1600199"/>
            <a:ext cx="3200949" cy="462169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Periodico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319" y="1600199"/>
            <a:ext cx="3200949" cy="462169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53064"/>
          </a:xfrm>
        </p:spPr>
        <p:txBody>
          <a:bodyPr>
            <a:normAutofit fontScale="90000"/>
          </a:bodyPr>
          <a:lstStyle/>
          <a:p>
            <a:r>
              <a:rPr lang="en-US" sz="2000" u="sng" dirty="0" smtClean="0"/>
              <a:t>Ser and </a:t>
            </a:r>
            <a:r>
              <a:rPr lang="en-US" sz="2000" u="sng" dirty="0" err="1" smtClean="0"/>
              <a:t>Estar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err="1" smtClean="0"/>
              <a:t>Ellos</a:t>
            </a:r>
            <a:r>
              <a:rPr lang="en-US" sz="2000" dirty="0" smtClean="0"/>
              <a:t> </a:t>
            </a:r>
            <a:r>
              <a:rPr lang="en-US" sz="2000" u="sng" dirty="0" smtClean="0"/>
              <a:t>son</a:t>
            </a:r>
            <a:r>
              <a:rPr lang="en-US" sz="2000" dirty="0" smtClean="0"/>
              <a:t> de </a:t>
            </a:r>
            <a:r>
              <a:rPr lang="en-US" sz="2000" dirty="0" err="1" smtClean="0"/>
              <a:t>Brasil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smtClean="0"/>
              <a:t>El </a:t>
            </a:r>
            <a:r>
              <a:rPr lang="en-US" sz="2000" dirty="0" err="1" smtClean="0"/>
              <a:t>borrador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esta</a:t>
            </a:r>
            <a:r>
              <a:rPr lang="en-US" sz="2000" dirty="0" smtClean="0"/>
              <a:t> </a:t>
            </a:r>
            <a:r>
              <a:rPr lang="en-US" sz="2000" dirty="0" err="1" smtClean="0"/>
              <a:t>aquí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err="1" smtClean="0"/>
              <a:t>Dónde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esta</a:t>
            </a:r>
            <a:r>
              <a:rPr lang="en-US" sz="2000" dirty="0" smtClean="0"/>
              <a:t> mi </a:t>
            </a:r>
            <a:r>
              <a:rPr lang="en-US" sz="2000" dirty="0" err="1" smtClean="0"/>
              <a:t>libro</a:t>
            </a:r>
            <a:r>
              <a:rPr lang="en-US" sz="2000" dirty="0" smtClean="0"/>
              <a:t>?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smtClean="0"/>
              <a:t>Silvia </a:t>
            </a:r>
            <a:r>
              <a:rPr lang="en-US" sz="2000" dirty="0" err="1" smtClean="0"/>
              <a:t>y</a:t>
            </a:r>
            <a:r>
              <a:rPr lang="en-US" sz="2000" dirty="0" smtClean="0"/>
              <a:t> Ivan </a:t>
            </a:r>
            <a:r>
              <a:rPr lang="en-US" sz="2000" u="sng" dirty="0" err="1" smtClean="0"/>
              <a:t>estan</a:t>
            </a:r>
            <a:r>
              <a:rPr lang="en-US" sz="2000" dirty="0" smtClean="0"/>
              <a:t> en México.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smtClean="0"/>
              <a:t>Como </a:t>
            </a:r>
            <a:r>
              <a:rPr lang="en-US" sz="2000" u="sng" dirty="0" err="1" smtClean="0"/>
              <a:t>esta</a:t>
            </a:r>
            <a:r>
              <a:rPr lang="en-US" sz="2000" dirty="0" smtClean="0"/>
              <a:t> </a:t>
            </a:r>
            <a:r>
              <a:rPr lang="en-US" sz="2000" dirty="0" err="1" smtClean="0"/>
              <a:t>usted</a:t>
            </a:r>
            <a:r>
              <a:rPr lang="en-US" sz="2000" dirty="0" smtClean="0"/>
              <a:t>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Como </a:t>
            </a:r>
            <a:r>
              <a:rPr lang="en-US" sz="2000" u="sng" dirty="0" err="1" smtClean="0"/>
              <a:t>estas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?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smtClean="0"/>
              <a:t>Ella </a:t>
            </a:r>
            <a:r>
              <a:rPr lang="en-US" sz="2000" u="sng" dirty="0" err="1" smtClean="0"/>
              <a:t>esta</a:t>
            </a:r>
            <a:r>
              <a:rPr lang="en-US" sz="2000" dirty="0" smtClean="0"/>
              <a:t> </a:t>
            </a:r>
            <a:r>
              <a:rPr lang="en-US" sz="2000" dirty="0" err="1" smtClean="0"/>
              <a:t>muy</a:t>
            </a:r>
            <a:r>
              <a:rPr lang="en-US" sz="2000" dirty="0" smtClean="0"/>
              <a:t> </a:t>
            </a:r>
            <a:r>
              <a:rPr lang="en-US" sz="2000" dirty="0" err="1" smtClean="0"/>
              <a:t>bien</a:t>
            </a:r>
            <a:r>
              <a:rPr lang="en-US" sz="2000" dirty="0" smtClean="0"/>
              <a:t>! 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smtClean="0"/>
              <a:t> </a:t>
            </a:r>
            <a:br>
              <a:rPr lang="en-US" sz="2000" dirty="0" smtClean="0"/>
            </a:b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hora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es</a:t>
            </a:r>
            <a:r>
              <a:rPr lang="en-US" sz="2000" dirty="0" smtClean="0"/>
              <a:t>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zarra.jpg"/>
          <p:cNvPicPr>
            <a:picLocks noChangeAspect="1"/>
          </p:cNvPicPr>
          <p:nvPr/>
        </p:nvPicPr>
        <p:blipFill>
          <a:blip r:embed="rId2"/>
          <a:srcRect l="-8850" r="-8850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Pizarra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zarra.jpg"/>
          <p:cNvPicPr>
            <a:picLocks noChangeAspect="1"/>
          </p:cNvPicPr>
          <p:nvPr/>
        </p:nvPicPr>
        <p:blipFill>
          <a:blip r:embed="rId2"/>
          <a:srcRect l="-8850" r="-8850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11.jpeg"/>
          <p:cNvPicPr>
            <a:picLocks noChangeAspect="1"/>
          </p:cNvPicPr>
          <p:nvPr/>
        </p:nvPicPr>
        <p:blipFill>
          <a:blip r:embed="rId2"/>
          <a:srcRect l="-67088" r="-67088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Puerta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11.jpeg"/>
          <p:cNvPicPr>
            <a:picLocks noChangeAspect="1"/>
          </p:cNvPicPr>
          <p:nvPr/>
        </p:nvPicPr>
        <p:blipFill>
          <a:blip r:embed="rId2"/>
          <a:srcRect l="-67088" r="-67088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573" y="2413000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Regla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969" y="3225800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13.jpeg"/>
          <p:cNvPicPr>
            <a:picLocks noChangeAspect="1"/>
          </p:cNvPicPr>
          <p:nvPr/>
        </p:nvPicPr>
        <p:blipFill>
          <a:blip r:embed="rId2"/>
          <a:srcRect l="-40915" r="-40915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Reloj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13.jpeg"/>
          <p:cNvPicPr>
            <a:picLocks noChangeAspect="1"/>
          </p:cNvPicPr>
          <p:nvPr/>
        </p:nvPicPr>
        <p:blipFill>
          <a:blip r:embed="rId2"/>
          <a:srcRect l="-40915" r="-40915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 ______</a:t>
            </a:r>
            <a:endParaRPr lang="en-US" dirty="0"/>
          </a:p>
        </p:txBody>
      </p:sp>
      <p:pic>
        <p:nvPicPr>
          <p:cNvPr id="4" name="Content Placeholder 3" descr="DownloadedFile-6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86373" r="-86373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ownloadedFile-6.jpeg"/>
          <p:cNvPicPr>
            <a:picLocks noChangeAspect="1"/>
          </p:cNvPicPr>
          <p:nvPr/>
        </p:nvPicPr>
        <p:blipFill>
          <a:blip r:embed="rId2"/>
          <a:srcRect l="-86373" r="-86373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936673"/>
          </a:xfrm>
        </p:spPr>
        <p:txBody>
          <a:bodyPr/>
          <a:lstStyle/>
          <a:p>
            <a:r>
              <a:rPr lang="en-US" dirty="0" smtClean="0"/>
              <a:t>Definite articles</a:t>
            </a:r>
            <a:br>
              <a:rPr lang="en-US" dirty="0" smtClean="0"/>
            </a:br>
            <a:r>
              <a:rPr lang="en-US" dirty="0" smtClean="0"/>
              <a:t>This translates to “the” in English kids.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124395"/>
          </a:xfrm>
        </p:spPr>
        <p:txBody>
          <a:bodyPr/>
          <a:lstStyle/>
          <a:p>
            <a:r>
              <a:rPr lang="en-US" dirty="0" smtClean="0"/>
              <a:t>Contradictions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Sr. </a:t>
            </a:r>
            <a:r>
              <a:rPr lang="en-US" dirty="0" err="1" smtClean="0"/>
              <a:t>Mostaza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3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Sr. </a:t>
            </a:r>
            <a:r>
              <a:rPr lang="en-US" dirty="0" err="1" smtClean="0"/>
              <a:t>Mostaza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Carlos el </a:t>
            </a:r>
            <a:r>
              <a:rPr lang="en-US" dirty="0" err="1" smtClean="0"/>
              <a:t>Bébé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byCarlosFromTheHangover_bigger.jpg"/>
          <p:cNvPicPr>
            <a:picLocks noChangeAspect="1"/>
          </p:cNvPicPr>
          <p:nvPr/>
        </p:nvPicPr>
        <p:blipFill>
          <a:blip r:embed="rId2"/>
          <a:srcRect l="-18187" r="-18187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de los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955" y="1971949"/>
            <a:ext cx="4881599" cy="3229745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son de EU, son de </a:t>
            </a:r>
            <a:r>
              <a:rPr lang="en-US" dirty="0" err="1" smtClean="0"/>
              <a:t>inglatera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955" y="1971949"/>
            <a:ext cx="4881599" cy="3229745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dos </a:t>
            </a:r>
            <a:r>
              <a:rPr lang="en-US" dirty="0" err="1" smtClean="0"/>
              <a:t>chicos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3" descr="fabiapach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0665" r="-80665"/>
          <a:stretch>
            <a:fillRect/>
          </a:stretch>
        </p:blipFill>
        <p:spPr>
          <a:xfrm>
            <a:off x="-1478857" y="1600200"/>
            <a:ext cx="8229600" cy="4525963"/>
          </a:xfrm>
        </p:spPr>
      </p:pic>
      <p:pic>
        <p:nvPicPr>
          <p:cNvPr id="5" name="Picture 4" descr="ugly-donkey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627" y="1600200"/>
            <a:ext cx="4160373" cy="312028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son dos </a:t>
            </a:r>
            <a:r>
              <a:rPr lang="en-US" dirty="0" err="1" smtClean="0"/>
              <a:t>chicos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chica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un burro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abiapache.JPG"/>
          <p:cNvPicPr>
            <a:picLocks noChangeAspect="1"/>
          </p:cNvPicPr>
          <p:nvPr/>
        </p:nvPicPr>
        <p:blipFill>
          <a:blip r:embed="rId2"/>
          <a:srcRect l="-80665" r="-80665"/>
          <a:stretch>
            <a:fillRect/>
          </a:stretch>
        </p:blipFill>
        <p:spPr>
          <a:xfrm>
            <a:off x="-1478857" y="1600200"/>
            <a:ext cx="8229600" cy="4525963"/>
          </a:xfrm>
          <a:prstGeom prst="rect">
            <a:avLst/>
          </a:prstGeom>
        </p:spPr>
      </p:pic>
      <p:pic>
        <p:nvPicPr>
          <p:cNvPr id="5" name="Picture 4" descr="ugly-donkey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427" y="1600200"/>
            <a:ext cx="4160373" cy="312028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Estan</a:t>
            </a:r>
            <a:r>
              <a:rPr lang="en-US" dirty="0" smtClean="0"/>
              <a:t> en </a:t>
            </a:r>
            <a:r>
              <a:rPr lang="en-US" dirty="0" err="1" smtClean="0"/>
              <a:t>brasil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3315718" cy="4726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862" y="2020907"/>
            <a:ext cx="4208889" cy="3152604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estan</a:t>
            </a:r>
            <a:r>
              <a:rPr lang="en-US" dirty="0" smtClean="0"/>
              <a:t> en </a:t>
            </a:r>
            <a:r>
              <a:rPr lang="en-US" dirty="0" err="1" smtClean="0"/>
              <a:t>brasil</a:t>
            </a:r>
            <a:r>
              <a:rPr lang="en-US" dirty="0" smtClean="0"/>
              <a:t>, </a:t>
            </a:r>
            <a:r>
              <a:rPr lang="en-US" dirty="0" err="1" smtClean="0"/>
              <a:t>estan</a:t>
            </a:r>
            <a:r>
              <a:rPr lang="en-US" dirty="0" smtClean="0"/>
              <a:t> en </a:t>
            </a:r>
            <a:r>
              <a:rPr lang="en-US" dirty="0" err="1" smtClean="0"/>
              <a:t>argentina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28" y="1600200"/>
            <a:ext cx="3315718" cy="4726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862" y="2020907"/>
            <a:ext cx="4208889" cy="3152604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7"/>
            <a:ext cx="6500390" cy="6076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7319" y="2074392"/>
            <a:ext cx="475222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1. </a:t>
            </a:r>
            <a:r>
              <a:rPr lang="en-US" sz="2000" b="1" dirty="0" err="1" smtClean="0"/>
              <a:t>Cuantos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clases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tienes</a:t>
            </a:r>
            <a:r>
              <a:rPr lang="en-US" sz="2000" b="1" dirty="0" smtClean="0"/>
              <a:t> los </a:t>
            </a:r>
            <a:r>
              <a:rPr lang="en-US" sz="2000" b="1" dirty="0" err="1" smtClean="0"/>
              <a:t>martes</a:t>
            </a:r>
            <a:r>
              <a:rPr lang="en-US" sz="2000" b="1" dirty="0" smtClean="0"/>
              <a:t>?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2. A </a:t>
            </a:r>
            <a:r>
              <a:rPr lang="en-US" sz="2000" b="1" dirty="0" err="1" smtClean="0"/>
              <a:t>qué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hora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almuerzo</a:t>
            </a:r>
            <a:r>
              <a:rPr lang="en-US" sz="2000" b="1" dirty="0" smtClean="0"/>
              <a:t>?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3. </a:t>
            </a:r>
            <a:r>
              <a:rPr lang="en-US" sz="2000" b="1" dirty="0" err="1" smtClean="0"/>
              <a:t>Que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estudia</a:t>
            </a:r>
            <a:r>
              <a:rPr lang="en-US" sz="2000" b="1" dirty="0" smtClean="0"/>
              <a:t> a </a:t>
            </a:r>
            <a:r>
              <a:rPr lang="en-US" sz="2000" b="1" dirty="0" err="1" smtClean="0"/>
              <a:t>las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diez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y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veinte</a:t>
            </a:r>
            <a:r>
              <a:rPr lang="en-US" sz="2000" b="1" dirty="0" smtClean="0"/>
              <a:t> los </a:t>
            </a:r>
            <a:r>
              <a:rPr lang="en-US" sz="2000" b="1" dirty="0" err="1" smtClean="0"/>
              <a:t>lunes</a:t>
            </a:r>
            <a:r>
              <a:rPr lang="en-US" sz="2000" b="1" dirty="0" smtClean="0"/>
              <a:t>?</a:t>
            </a:r>
          </a:p>
          <a:p>
            <a:endParaRPr lang="en-US" dirty="0" smtClean="0"/>
          </a:p>
          <a:p>
            <a:r>
              <a:rPr lang="en-US" sz="2000" b="1" dirty="0" smtClean="0"/>
              <a:t>4. </a:t>
            </a:r>
            <a:r>
              <a:rPr lang="en-US" sz="2000" b="1" dirty="0" err="1" smtClean="0"/>
              <a:t>Cuantas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clases</a:t>
            </a:r>
            <a:r>
              <a:rPr lang="en-US" sz="2000" b="1" dirty="0" smtClean="0"/>
              <a:t> hey en el </a:t>
            </a:r>
            <a:r>
              <a:rPr lang="en-US" sz="2000" b="1" dirty="0" err="1" smtClean="0"/>
              <a:t>horario</a:t>
            </a:r>
            <a:r>
              <a:rPr lang="en-US" sz="2000" b="1" dirty="0" smtClean="0"/>
              <a:t>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084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el- Masculine, singular</a:t>
            </a:r>
            <a:br>
              <a:rPr lang="en-US" dirty="0" smtClean="0"/>
            </a:br>
            <a:r>
              <a:rPr lang="en-US" dirty="0" smtClean="0"/>
              <a:t>la- Feminine, singular</a:t>
            </a:r>
            <a:br>
              <a:rPr lang="en-US" dirty="0" smtClean="0"/>
            </a:br>
            <a:r>
              <a:rPr lang="en-US" dirty="0" smtClean="0"/>
              <a:t>los- Masculine, plural</a:t>
            </a:r>
            <a:br>
              <a:rPr lang="en-US" dirty="0" smtClean="0"/>
            </a:br>
            <a:r>
              <a:rPr lang="en-US" dirty="0" err="1" smtClean="0"/>
              <a:t>las</a:t>
            </a:r>
            <a:r>
              <a:rPr lang="en-US" dirty="0" smtClean="0"/>
              <a:t>- Feminine, plural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15485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1. </a:t>
            </a:r>
            <a:r>
              <a:rPr lang="en-US" sz="3200" b="1" dirty="0" err="1" smtClean="0"/>
              <a:t>Cuantos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clases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tienes</a:t>
            </a:r>
            <a:r>
              <a:rPr lang="en-US" sz="3200" b="1" dirty="0" smtClean="0"/>
              <a:t> los </a:t>
            </a:r>
            <a:r>
              <a:rPr lang="en-US" sz="3200" b="1" dirty="0" err="1" smtClean="0"/>
              <a:t>martes</a:t>
            </a:r>
            <a:r>
              <a:rPr lang="en-US" sz="3200" b="1" dirty="0" smtClean="0"/>
              <a:t>?</a:t>
            </a:r>
            <a:br>
              <a:rPr lang="en-US" sz="3200" b="1" dirty="0" smtClean="0"/>
            </a:br>
            <a:r>
              <a:rPr lang="en-US" sz="3200" b="1" dirty="0" err="1" smtClean="0"/>
              <a:t>Tengo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quatro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clases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2</a:t>
            </a:r>
            <a:r>
              <a:rPr lang="en-US" sz="3200" b="1" dirty="0" smtClean="0"/>
              <a:t>. A </a:t>
            </a:r>
            <a:r>
              <a:rPr lang="en-US" sz="3200" b="1" dirty="0" err="1" smtClean="0"/>
              <a:t>qué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hora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almuerzo</a:t>
            </a:r>
            <a:r>
              <a:rPr lang="en-US" sz="3200" b="1" dirty="0" smtClean="0"/>
              <a:t>?</a:t>
            </a:r>
            <a:br>
              <a:rPr lang="en-US" sz="3200" b="1" dirty="0" smtClean="0"/>
            </a:br>
            <a:r>
              <a:rPr lang="en-US" sz="3200" b="1" dirty="0" err="1" smtClean="0"/>
              <a:t>Almuerzo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</a:t>
            </a:r>
            <a:r>
              <a:rPr lang="en-US" sz="3200" b="1" dirty="0" smtClean="0"/>
              <a:t> a </a:t>
            </a:r>
            <a:r>
              <a:rPr lang="en-US" sz="3200" b="1" dirty="0" err="1" smtClean="0"/>
              <a:t>las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doce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y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diez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3.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estudias</a:t>
            </a:r>
            <a:r>
              <a:rPr lang="en-US" sz="3200" b="1" dirty="0" smtClean="0"/>
              <a:t> </a:t>
            </a:r>
            <a:r>
              <a:rPr lang="en-US" sz="3200" b="1" dirty="0" smtClean="0"/>
              <a:t>a </a:t>
            </a:r>
            <a:r>
              <a:rPr lang="en-US" sz="3200" b="1" dirty="0" err="1" smtClean="0"/>
              <a:t>las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diez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y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veinte</a:t>
            </a:r>
            <a:r>
              <a:rPr lang="en-US" sz="3200" b="1" dirty="0" smtClean="0"/>
              <a:t> los </a:t>
            </a:r>
            <a:r>
              <a:rPr lang="en-US" sz="3200" b="1" dirty="0" err="1" smtClean="0"/>
              <a:t>lunes</a:t>
            </a:r>
            <a:r>
              <a:rPr lang="en-US" sz="3200" b="1" dirty="0" smtClean="0"/>
              <a:t>?</a:t>
            </a:r>
            <a:br>
              <a:rPr lang="en-US" sz="3200" b="1" dirty="0" smtClean="0"/>
            </a:br>
            <a:r>
              <a:rPr lang="en-US" sz="3200" b="1" dirty="0" err="1" smtClean="0"/>
              <a:t>Estudio</a:t>
            </a:r>
            <a:r>
              <a:rPr lang="en-US" sz="3200" b="1" dirty="0" smtClean="0"/>
              <a:t> el </a:t>
            </a:r>
            <a:r>
              <a:rPr lang="en-US" sz="3200" b="1" dirty="0" err="1" smtClean="0"/>
              <a:t>geometria</a:t>
            </a:r>
            <a:r>
              <a:rPr lang="en-US" sz="3200" b="1" dirty="0" smtClean="0"/>
              <a:t> </a:t>
            </a:r>
            <a:br>
              <a:rPr lang="en-US" sz="3200" b="1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4. </a:t>
            </a:r>
            <a:r>
              <a:rPr lang="en-US" sz="3200" b="1" dirty="0" err="1" smtClean="0"/>
              <a:t>Cuantas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clases</a:t>
            </a:r>
            <a:r>
              <a:rPr lang="en-US" sz="3200" b="1" dirty="0" smtClean="0"/>
              <a:t> hey en el </a:t>
            </a:r>
            <a:r>
              <a:rPr lang="en-US" sz="3200" b="1" dirty="0" err="1" smtClean="0"/>
              <a:t>horario</a:t>
            </a:r>
            <a:r>
              <a:rPr lang="en-US" sz="3200" b="1" dirty="0" smtClean="0"/>
              <a:t>?</a:t>
            </a:r>
            <a:br>
              <a:rPr lang="en-US" sz="3200" b="1" dirty="0" smtClean="0"/>
            </a:br>
            <a:r>
              <a:rPr lang="en-US" sz="3200" b="1" dirty="0" smtClean="0"/>
              <a:t>Hey </a:t>
            </a:r>
            <a:r>
              <a:rPr lang="en-US" sz="3200" b="1" dirty="0" err="1" smtClean="0"/>
              <a:t>veiticuatro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clases</a:t>
            </a:r>
            <a:r>
              <a:rPr lang="en-US" sz="3200" b="1" dirty="0" smtClean="0"/>
              <a:t> en el </a:t>
            </a:r>
            <a:r>
              <a:rPr lang="en-US" sz="3200" b="1" dirty="0" err="1" smtClean="0"/>
              <a:t>horario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Como se llama la </a:t>
            </a:r>
            <a:r>
              <a:rPr lang="en-US" dirty="0" err="1" smtClean="0"/>
              <a:t>estudiante</a:t>
            </a:r>
            <a:r>
              <a:rPr lang="en-US" dirty="0" smtClean="0"/>
              <a:t> con el </a:t>
            </a:r>
            <a:r>
              <a:rPr lang="en-US" dirty="0" err="1" smtClean="0"/>
              <a:t>lápiz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fabiapach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0665" r="-80665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015" y="1612194"/>
            <a:ext cx="2336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estudiante</a:t>
            </a:r>
            <a:r>
              <a:rPr lang="en-US" dirty="0" smtClean="0"/>
              <a:t> con el </a:t>
            </a:r>
            <a:r>
              <a:rPr lang="en-US" dirty="0" err="1" smtClean="0"/>
              <a:t>lápiz</a:t>
            </a:r>
            <a:r>
              <a:rPr lang="en-US" dirty="0" smtClean="0"/>
              <a:t> se llama Lolita Bonita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abiapache.JPG"/>
          <p:cNvPicPr>
            <a:picLocks noChangeAspect="1"/>
          </p:cNvPicPr>
          <p:nvPr/>
        </p:nvPicPr>
        <p:blipFill>
          <a:blip r:embed="rId2"/>
          <a:srcRect l="-80665" r="-80665"/>
          <a:stretch>
            <a:fillRect/>
          </a:stretch>
        </p:blipFill>
        <p:spPr>
          <a:xfrm>
            <a:off x="-1218039" y="1612194"/>
            <a:ext cx="8229600" cy="4525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080" y="1612194"/>
            <a:ext cx="2336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Como se </a:t>
            </a:r>
            <a:r>
              <a:rPr lang="en-US" dirty="0" smtClean="0"/>
              <a:t>llama </a:t>
            </a:r>
            <a:r>
              <a:rPr lang="en-US" dirty="0" smtClean="0"/>
              <a:t>el </a:t>
            </a:r>
            <a:r>
              <a:rPr lang="en-US" dirty="0" err="1" smtClean="0"/>
              <a:t>estudiante</a:t>
            </a:r>
            <a:r>
              <a:rPr lang="en-US" dirty="0" smtClean="0"/>
              <a:t> con el </a:t>
            </a:r>
            <a:r>
              <a:rPr lang="en-US" dirty="0" err="1" smtClean="0"/>
              <a:t>periodico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Content Placeholder 4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851" y="1504472"/>
            <a:ext cx="3200949" cy="4621691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estudiante</a:t>
            </a:r>
            <a:r>
              <a:rPr lang="en-US" dirty="0" smtClean="0"/>
              <a:t> con el </a:t>
            </a:r>
            <a:r>
              <a:rPr lang="en-US" dirty="0" err="1" smtClean="0"/>
              <a:t>periodico</a:t>
            </a:r>
            <a:r>
              <a:rPr lang="en-US" dirty="0" smtClean="0"/>
              <a:t> se llama Carlos el </a:t>
            </a:r>
            <a:r>
              <a:rPr lang="en-US" dirty="0" err="1" smtClean="0"/>
              <a:t>Bébé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270757" y="1695928"/>
            <a:ext cx="8229600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819" y="1600200"/>
            <a:ext cx="3200949" cy="4621691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Como se llama el </a:t>
            </a:r>
            <a:r>
              <a:rPr lang="en-US" dirty="0" err="1" smtClean="0"/>
              <a:t>estudiante</a:t>
            </a:r>
            <a:r>
              <a:rPr lang="en-US" dirty="0" smtClean="0"/>
              <a:t> </a:t>
            </a:r>
            <a:r>
              <a:rPr lang="en-US" dirty="0" smtClean="0"/>
              <a:t>con la </a:t>
            </a:r>
            <a:r>
              <a:rPr lang="en-US" dirty="0" err="1" smtClean="0"/>
              <a:t>regla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5" name="Content Placeholder 4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>
          <a:xfrm>
            <a:off x="-2020953" y="1600200"/>
            <a:ext cx="8229600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700" y="1600200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estudiante</a:t>
            </a:r>
            <a:r>
              <a:rPr lang="en-US" dirty="0" smtClean="0"/>
              <a:t> con la </a:t>
            </a:r>
            <a:r>
              <a:rPr lang="en-US" dirty="0" err="1" smtClean="0"/>
              <a:t>regla</a:t>
            </a:r>
            <a:r>
              <a:rPr lang="en-US" dirty="0" smtClean="0"/>
              <a:t> se llama </a:t>
            </a:r>
            <a:r>
              <a:rPr lang="en-US" dirty="0" err="1" smtClean="0"/>
              <a:t>Bartolome</a:t>
            </a:r>
            <a:r>
              <a:rPr lang="en-US" dirty="0" smtClean="0"/>
              <a:t> </a:t>
            </a:r>
            <a:r>
              <a:rPr lang="en-US" dirty="0" err="1" smtClean="0"/>
              <a:t>Beto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voladorjrluchalibre.jpg"/>
          <p:cNvPicPr>
            <a:picLocks noChangeAspect="1"/>
          </p:cNvPicPr>
          <p:nvPr/>
        </p:nvPicPr>
        <p:blipFill>
          <a:blip r:embed="rId2"/>
          <a:srcRect l="-71675" r="-71675"/>
          <a:stretch>
            <a:fillRect/>
          </a:stretch>
        </p:blipFill>
        <p:spPr>
          <a:xfrm>
            <a:off x="-2020953" y="1600200"/>
            <a:ext cx="8229600" cy="45259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700" y="1600200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706177"/>
          </a:xfrm>
        </p:spPr>
        <p:txBody>
          <a:bodyPr/>
          <a:lstStyle/>
          <a:p>
            <a:r>
              <a:rPr lang="en-US" dirty="0" smtClean="0"/>
              <a:t>Pluralizing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cuaderno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377" y="2517375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______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3492"/>
            <a:ext cx="2857500" cy="2857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858" y="1755892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__   _______</a:t>
            </a:r>
            <a:endParaRPr lang="en-US" dirty="0"/>
          </a:p>
        </p:txBody>
      </p:sp>
      <p:pic>
        <p:nvPicPr>
          <p:cNvPr id="5" name="Content Placeholder 3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</a:t>
            </a:r>
            <a:r>
              <a:rPr lang="en-US" dirty="0" err="1" smtClean="0"/>
              <a:t>cuadernos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3492"/>
            <a:ext cx="2857500" cy="2857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646" y="1755892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lápiz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927" y="2247265"/>
            <a:ext cx="2336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777" y="2247265"/>
            <a:ext cx="2336800" cy="3467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154" y="2247265"/>
            <a:ext cx="2336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</a:t>
            </a:r>
            <a:r>
              <a:rPr lang="en-US" dirty="0" err="1" smtClean="0"/>
              <a:t>lapices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777" y="2247265"/>
            <a:ext cx="2336800" cy="3467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546" y="2247265"/>
            <a:ext cx="2336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libro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342" y="2872355"/>
            <a:ext cx="361950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846" y="2157340"/>
            <a:ext cx="3619500" cy="2247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300" y="2157340"/>
            <a:ext cx="361950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</a:t>
            </a:r>
            <a:r>
              <a:rPr lang="en-US" dirty="0" err="1" smtClean="0"/>
              <a:t>libros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72355"/>
            <a:ext cx="3619500" cy="2247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300" y="3024755"/>
            <a:ext cx="361950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el </a:t>
            </a:r>
            <a:r>
              <a:rPr lang="en-US" dirty="0" err="1" smtClean="0"/>
              <a:t>papel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400" y="2413613"/>
            <a:ext cx="2463800" cy="3289300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600" y="2209753"/>
            <a:ext cx="2463800" cy="328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834" y="2209753"/>
            <a:ext cx="2463800" cy="3289300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</a:t>
            </a:r>
            <a:r>
              <a:rPr lang="en-US" dirty="0" err="1" smtClean="0"/>
              <a:t>papeles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692" y="2413613"/>
            <a:ext cx="2463800" cy="328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346" y="2413613"/>
            <a:ext cx="2463800" cy="3289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Pared</a:t>
            </a:r>
            <a:endParaRPr lang="en-US" dirty="0"/>
          </a:p>
        </p:txBody>
      </p:sp>
      <p:pic>
        <p:nvPicPr>
          <p:cNvPr id="4" name="Content Placeholder 3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</a:t>
            </a:r>
            <a:r>
              <a:rPr lang="en-US" dirty="0" smtClean="0"/>
              <a:t> </a:t>
            </a:r>
            <a:r>
              <a:rPr lang="en-US" dirty="0" smtClean="0"/>
              <a:t>un</a:t>
            </a:r>
            <a:r>
              <a:rPr lang="en-US" dirty="0" smtClean="0"/>
              <a:t> </a:t>
            </a:r>
            <a:r>
              <a:rPr lang="en-US" dirty="0" err="1" smtClean="0"/>
              <a:t>bolígrafo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961" y="2221023"/>
            <a:ext cx="3517900" cy="2311400"/>
          </a:xfrm>
          <a:prstGeom prst="rect">
            <a:avLst/>
          </a:prstGeom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507" y="2373423"/>
            <a:ext cx="3517900" cy="2311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911" y="2373423"/>
            <a:ext cx="3517900" cy="2311400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los </a:t>
            </a:r>
            <a:r>
              <a:rPr lang="en-US" dirty="0" err="1" smtClean="0"/>
              <a:t>bolígrafos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957" y="2221023"/>
            <a:ext cx="3517900" cy="2311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857" y="2221023"/>
            <a:ext cx="3517900" cy="2311400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regla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1600200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1600200"/>
            <a:ext cx="4991100" cy="1625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78200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reglas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1600200"/>
            <a:ext cx="4991100" cy="1625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51" y="3828200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124395"/>
          </a:xfrm>
        </p:spPr>
        <p:txBody>
          <a:bodyPr/>
          <a:lstStyle/>
          <a:p>
            <a:r>
              <a:rPr lang="en-US" dirty="0" smtClean="0"/>
              <a:t>Possessive “De” 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6" name="Content Placeholder 5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122623" y="1925481"/>
            <a:ext cx="822960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562" y="2607021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la </a:t>
            </a:r>
            <a:r>
              <a:rPr lang="en-US" dirty="0" err="1" smtClean="0"/>
              <a:t>regla</a:t>
            </a:r>
            <a:r>
              <a:rPr lang="en-US" dirty="0" smtClean="0"/>
              <a:t> de Carlos el </a:t>
            </a:r>
            <a:r>
              <a:rPr lang="en-US" dirty="0" err="1" smtClean="0"/>
              <a:t>bébé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5" descr="BabyCarlosFromTheHangover_bigger.jpg"/>
          <p:cNvPicPr>
            <a:picLocks noChangeAspect="1"/>
          </p:cNvPicPr>
          <p:nvPr/>
        </p:nvPicPr>
        <p:blipFill>
          <a:blip r:embed="rId2"/>
          <a:srcRect l="-18187" r="-18187"/>
          <a:stretch>
            <a:fillRect/>
          </a:stretch>
        </p:blipFill>
        <p:spPr>
          <a:xfrm>
            <a:off x="-704434" y="1600200"/>
            <a:ext cx="8229600" cy="4525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562" y="2235272"/>
            <a:ext cx="49911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Content Placeholder 4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>
          <a:xfrm>
            <a:off x="-1323973" y="1600200"/>
            <a:ext cx="8229600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46" y="160020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___   _______</a:t>
            </a:r>
            <a:endParaRPr lang="en-US" dirty="0"/>
          </a:p>
        </p:txBody>
      </p:sp>
      <p:pic>
        <p:nvPicPr>
          <p:cNvPr id="5" name="Content Placeholder 4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463" r="-6463"/>
          <a:stretch>
            <a:fillRect/>
          </a:stretch>
        </p:blipFill>
        <p:spPr/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el </a:t>
            </a:r>
            <a:r>
              <a:rPr lang="en-US" dirty="0" err="1" smtClean="0"/>
              <a:t>bol</a:t>
            </a:r>
            <a:r>
              <a:rPr lang="en-US" dirty="0" err="1" smtClean="0"/>
              <a:t>í</a:t>
            </a:r>
            <a:r>
              <a:rPr lang="en-US" dirty="0" err="1" smtClean="0"/>
              <a:t>grafo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Bertolome</a:t>
            </a:r>
            <a:r>
              <a:rPr lang="en-US" dirty="0" smtClean="0"/>
              <a:t> </a:t>
            </a:r>
            <a:r>
              <a:rPr lang="en-US" dirty="0" err="1" smtClean="0"/>
              <a:t>Beto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voladorjrluchalibre.jpg"/>
          <p:cNvPicPr>
            <a:picLocks noChangeAspect="1"/>
          </p:cNvPicPr>
          <p:nvPr/>
        </p:nvPicPr>
        <p:blipFill>
          <a:blip r:embed="rId2"/>
          <a:srcRect l="-71675" r="-71675"/>
          <a:stretch>
            <a:fillRect/>
          </a:stretch>
        </p:blipFill>
        <p:spPr>
          <a:xfrm>
            <a:off x="-1323973" y="1600200"/>
            <a:ext cx="8229600" cy="4525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46" y="160020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Content Placeholder 4" descr="fabiapach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0665" r="-80665"/>
          <a:stretch>
            <a:fillRect/>
          </a:stretch>
        </p:blipFill>
        <p:spPr>
          <a:xfrm>
            <a:off x="-1292996" y="1600200"/>
            <a:ext cx="8229600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073" y="2236695"/>
            <a:ext cx="2895600" cy="2806700"/>
          </a:xfrm>
          <a:prstGeom prst="rect">
            <a:avLst/>
          </a:prstGeom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la </a:t>
            </a:r>
            <a:r>
              <a:rPr lang="en-US" dirty="0" err="1" smtClean="0"/>
              <a:t>mochila</a:t>
            </a:r>
            <a:r>
              <a:rPr lang="en-US" dirty="0" smtClean="0"/>
              <a:t> de Lolita Bonita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fabiapache.JPG"/>
          <p:cNvPicPr>
            <a:picLocks noChangeAspect="1"/>
          </p:cNvPicPr>
          <p:nvPr/>
        </p:nvPicPr>
        <p:blipFill>
          <a:blip r:embed="rId2"/>
          <a:srcRect l="-80665" r="-80665"/>
          <a:stretch>
            <a:fillRect/>
          </a:stretch>
        </p:blipFill>
        <p:spPr>
          <a:xfrm>
            <a:off x="-1292996" y="1600200"/>
            <a:ext cx="8229600" cy="4525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073" y="2236695"/>
            <a:ext cx="2895600" cy="2806700"/>
          </a:xfrm>
          <a:prstGeom prst="rect">
            <a:avLst/>
          </a:prstGeom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783625"/>
          </a:xfrm>
        </p:spPr>
        <p:txBody>
          <a:bodyPr/>
          <a:lstStyle/>
          <a:p>
            <a:r>
              <a:rPr lang="en-US" dirty="0" smtClean="0"/>
              <a:t>Regular “AR” verbs</a:t>
            </a:r>
            <a:endParaRPr lang="en-US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6882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								Infinitive (not conjugated)</a:t>
            </a:r>
            <a:br>
              <a:rPr lang="en-US" sz="3600" dirty="0" smtClean="0"/>
            </a:br>
            <a:r>
              <a:rPr lang="en-US" sz="3600" u="sng" dirty="0" err="1" smtClean="0"/>
              <a:t>Hablar</a:t>
            </a:r>
            <a:r>
              <a:rPr lang="en-US" sz="3600" u="sng" dirty="0" smtClean="0"/>
              <a:t>- To Talk</a:t>
            </a:r>
            <a:r>
              <a:rPr lang="en-US" sz="3600" u="sng" dirty="0" smtClean="0">
                <a:latin typeface="Lucida Grande"/>
                <a:ea typeface="Lucida Grande"/>
                <a:cs typeface="Lucida Grande"/>
              </a:rPr>
              <a:t>↵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Yo</a:t>
            </a:r>
            <a:r>
              <a:rPr lang="en-US" sz="3600" dirty="0" smtClean="0"/>
              <a:t> </a:t>
            </a:r>
            <a:r>
              <a:rPr lang="en-US" sz="3600" dirty="0" err="1" smtClean="0"/>
              <a:t>hablo</a:t>
            </a:r>
            <a:r>
              <a:rPr lang="en-US" sz="3600" dirty="0" smtClean="0"/>
              <a:t>-I talk</a:t>
            </a:r>
            <a:br>
              <a:rPr lang="en-US" sz="3600" dirty="0" smtClean="0"/>
            </a:br>
            <a:r>
              <a:rPr lang="en-US" sz="3600" dirty="0" err="1" smtClean="0"/>
              <a:t>Tú</a:t>
            </a:r>
            <a:r>
              <a:rPr lang="en-US" sz="3600" dirty="0" smtClean="0"/>
              <a:t> </a:t>
            </a:r>
            <a:r>
              <a:rPr lang="en-US" sz="3600" dirty="0" err="1" smtClean="0"/>
              <a:t>hablas</a:t>
            </a:r>
            <a:r>
              <a:rPr lang="en-US" sz="3600" dirty="0" smtClean="0"/>
              <a:t>- </a:t>
            </a:r>
            <a:r>
              <a:rPr lang="en-US" sz="3600" dirty="0" err="1" smtClean="0"/>
              <a:t>You(informal</a:t>
            </a:r>
            <a:r>
              <a:rPr lang="en-US" sz="3600" dirty="0" smtClean="0"/>
              <a:t>) talk</a:t>
            </a:r>
            <a:br>
              <a:rPr lang="en-US" sz="3600" dirty="0" smtClean="0"/>
            </a:br>
            <a:r>
              <a:rPr lang="en-US" sz="3600" dirty="0" err="1" smtClean="0"/>
              <a:t>Él</a:t>
            </a:r>
            <a:r>
              <a:rPr lang="en-US" sz="3600" dirty="0" smtClean="0"/>
              <a:t> </a:t>
            </a:r>
            <a:r>
              <a:rPr lang="en-US" sz="3600" dirty="0" err="1" smtClean="0"/>
              <a:t>habla</a:t>
            </a:r>
            <a:r>
              <a:rPr lang="en-US" sz="3600" dirty="0" smtClean="0"/>
              <a:t>- He talks</a:t>
            </a:r>
            <a:br>
              <a:rPr lang="en-US" sz="3600" dirty="0" smtClean="0"/>
            </a:br>
            <a:r>
              <a:rPr lang="en-US" sz="3600" dirty="0" smtClean="0"/>
              <a:t>Ella </a:t>
            </a:r>
            <a:r>
              <a:rPr lang="en-US" sz="3600" dirty="0" err="1" smtClean="0"/>
              <a:t>habla</a:t>
            </a:r>
            <a:r>
              <a:rPr lang="en-US" sz="3600" dirty="0" smtClean="0"/>
              <a:t>- She talks</a:t>
            </a:r>
            <a:br>
              <a:rPr lang="en-US" sz="3600" dirty="0" smtClean="0"/>
            </a:br>
            <a:r>
              <a:rPr lang="en-US" sz="3600" dirty="0" err="1" smtClean="0"/>
              <a:t>Usted</a:t>
            </a:r>
            <a:r>
              <a:rPr lang="en-US" sz="3600" dirty="0" smtClean="0"/>
              <a:t> </a:t>
            </a:r>
            <a:r>
              <a:rPr lang="en-US" sz="3600" dirty="0" err="1" smtClean="0"/>
              <a:t>Habla</a:t>
            </a:r>
            <a:r>
              <a:rPr lang="en-US" sz="3600" dirty="0" smtClean="0"/>
              <a:t>- You (formal) talk</a:t>
            </a:r>
            <a:br>
              <a:rPr lang="en-US" sz="3600" dirty="0" smtClean="0"/>
            </a:br>
            <a:r>
              <a:rPr lang="en-US" sz="3600" dirty="0" err="1" smtClean="0"/>
              <a:t>Nosotros</a:t>
            </a:r>
            <a:r>
              <a:rPr lang="en-US" sz="3600" dirty="0" smtClean="0"/>
              <a:t> </a:t>
            </a:r>
            <a:r>
              <a:rPr lang="en-US" sz="3600" dirty="0" err="1" smtClean="0"/>
              <a:t>hablamos</a:t>
            </a:r>
            <a:r>
              <a:rPr lang="en-US" sz="3600" dirty="0" smtClean="0"/>
              <a:t>- We talk</a:t>
            </a:r>
            <a:br>
              <a:rPr lang="en-US" sz="3600" dirty="0" smtClean="0"/>
            </a:br>
            <a:r>
              <a:rPr lang="en-US" sz="3600" dirty="0" err="1" smtClean="0"/>
              <a:t>Vosotros</a:t>
            </a:r>
            <a:r>
              <a:rPr lang="en-US" sz="3600" dirty="0" smtClean="0"/>
              <a:t> </a:t>
            </a:r>
            <a:r>
              <a:rPr lang="en-US" sz="3600" dirty="0" err="1" smtClean="0"/>
              <a:t>hablaís</a:t>
            </a:r>
            <a:r>
              <a:rPr lang="en-US" sz="3600" dirty="0" smtClean="0"/>
              <a:t>- Y’all (informal, plural) talk</a:t>
            </a:r>
            <a:br>
              <a:rPr lang="en-US" sz="3600" dirty="0" smtClean="0"/>
            </a:br>
            <a:r>
              <a:rPr lang="en-US" sz="3600" dirty="0" err="1" smtClean="0"/>
              <a:t>Ellos</a:t>
            </a:r>
            <a:r>
              <a:rPr lang="en-US" sz="3600" dirty="0" smtClean="0"/>
              <a:t>- They (masculine) talk</a:t>
            </a:r>
            <a:br>
              <a:rPr lang="en-US" sz="3600" dirty="0" smtClean="0"/>
            </a:br>
            <a:r>
              <a:rPr lang="en-US" sz="3600" dirty="0" err="1" smtClean="0"/>
              <a:t>Ellas</a:t>
            </a:r>
            <a:r>
              <a:rPr lang="en-US" sz="3600" dirty="0" smtClean="0"/>
              <a:t>- They (feminine) talk</a:t>
            </a:r>
            <a:br>
              <a:rPr lang="en-US" sz="3600" dirty="0" smtClean="0"/>
            </a:br>
            <a:r>
              <a:rPr lang="en-US" sz="3600" dirty="0" err="1" smtClean="0"/>
              <a:t>Ustedes</a:t>
            </a:r>
            <a:r>
              <a:rPr lang="en-US" sz="3600" dirty="0" smtClean="0"/>
              <a:t>- You all (formal) talk</a:t>
            </a:r>
            <a:endParaRPr lang="en-US" sz="3600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115727"/>
          </a:xfrm>
        </p:spPr>
        <p:txBody>
          <a:bodyPr>
            <a:normAutofit/>
          </a:bodyPr>
          <a:lstStyle/>
          <a:p>
            <a:r>
              <a:rPr lang="en-US" u="sng" dirty="0" err="1" smtClean="0"/>
              <a:t>Estudiar</a:t>
            </a:r>
            <a:r>
              <a:rPr lang="en-US" u="sng" dirty="0" smtClean="0"/>
              <a:t>- To study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Él/Ella/Usted</a:t>
            </a:r>
            <a:r>
              <a:rPr lang="en-US" dirty="0" smtClean="0"/>
              <a:t>		</a:t>
            </a:r>
            <a:r>
              <a:rPr lang="en-US" dirty="0" err="1" smtClean="0"/>
              <a:t>Ellos/Ellas/Ustedes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301601"/>
          </a:xfrm>
        </p:spPr>
        <p:txBody>
          <a:bodyPr/>
          <a:lstStyle/>
          <a:p>
            <a:r>
              <a:rPr lang="en-US" u="sng" dirty="0" err="1" smtClean="0"/>
              <a:t>Estudiar</a:t>
            </a:r>
            <a:r>
              <a:rPr lang="en-US" u="sng" dirty="0" smtClean="0"/>
              <a:t>- To Study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Estudio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Estudiamos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Estudias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Estudiaís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</a:t>
            </a:r>
            <a:r>
              <a:rPr lang="en-US" dirty="0" smtClean="0"/>
              <a:t>/Ella </a:t>
            </a:r>
            <a:r>
              <a:rPr lang="en-US" dirty="0" err="1" smtClean="0"/>
              <a:t>Ud</a:t>
            </a:r>
            <a:r>
              <a:rPr lang="en-US" dirty="0" smtClean="0"/>
              <a:t>. </a:t>
            </a:r>
            <a:r>
              <a:rPr lang="en-US" dirty="0" err="1" smtClean="0"/>
              <a:t>Estudia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Estudian</a:t>
            </a:r>
            <a:endParaRPr lang="en-US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04330"/>
          </a:xfrm>
        </p:spPr>
        <p:txBody>
          <a:bodyPr/>
          <a:lstStyle/>
          <a:p>
            <a:r>
              <a:rPr lang="en-US" dirty="0" err="1" smtClean="0"/>
              <a:t>Hablar</a:t>
            </a:r>
            <a:r>
              <a:rPr lang="en-US" dirty="0" smtClean="0"/>
              <a:t>- To Talk/Speak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Él/Ella/Usted</a:t>
            </a:r>
            <a:r>
              <a:rPr lang="en-US" dirty="0" smtClean="0"/>
              <a:t>		</a:t>
            </a:r>
            <a:r>
              <a:rPr lang="en-US" dirty="0" err="1" smtClean="0"/>
              <a:t>Ellos/Ellas/Ustedes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46706"/>
          </a:xfrm>
        </p:spPr>
        <p:txBody>
          <a:bodyPr/>
          <a:lstStyle/>
          <a:p>
            <a:r>
              <a:rPr lang="en-US" u="sng" dirty="0" err="1" smtClean="0"/>
              <a:t>Hablar</a:t>
            </a:r>
            <a:r>
              <a:rPr lang="en-US" u="sng" dirty="0" smtClean="0"/>
              <a:t>- To Talk/Speak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Hablo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Hablamos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Hablas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Hablaís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Él/Ella/Usted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err="1" smtClean="0"/>
              <a:t>Ellos/Ellas/Ustedes</a:t>
            </a:r>
            <a:r>
              <a:rPr lang="en-US" dirty="0" smtClean="0"/>
              <a:t> </a:t>
            </a:r>
            <a:r>
              <a:rPr lang="en-US" dirty="0" err="1" smtClean="0"/>
              <a:t>Hablan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038279"/>
          </a:xfrm>
        </p:spPr>
        <p:txBody>
          <a:bodyPr/>
          <a:lstStyle/>
          <a:p>
            <a:r>
              <a:rPr lang="en-US" u="sng" dirty="0" err="1" smtClean="0"/>
              <a:t>Terminar</a:t>
            </a:r>
            <a:r>
              <a:rPr lang="en-US" u="sng" dirty="0" smtClean="0"/>
              <a:t>- To End/Finish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Él/Ella/Usted</a:t>
            </a:r>
            <a:r>
              <a:rPr lang="en-US" dirty="0" smtClean="0"/>
              <a:t>		</a:t>
            </a:r>
            <a:r>
              <a:rPr lang="en-US" dirty="0" err="1" smtClean="0"/>
              <a:t>Ellos/Ellas/Ustedes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Libro</a:t>
            </a:r>
            <a:endParaRPr lang="en-US" dirty="0"/>
          </a:p>
        </p:txBody>
      </p:sp>
      <p:pic>
        <p:nvPicPr>
          <p:cNvPr id="4" name="Content Placeholder 4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463" r="-6463"/>
          <a:stretch>
            <a:fillRect/>
          </a:stretch>
        </p:blipFill>
        <p:spPr/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394539"/>
          </a:xfrm>
        </p:spPr>
        <p:txBody>
          <a:bodyPr/>
          <a:lstStyle/>
          <a:p>
            <a:r>
              <a:rPr lang="en-US" u="sng" dirty="0" err="1" smtClean="0"/>
              <a:t>Terminar</a:t>
            </a:r>
            <a:r>
              <a:rPr lang="en-US" u="sng" dirty="0" smtClean="0"/>
              <a:t>- To End/Finish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Termina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Terminamos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Terminas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Terminaís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Él/Ella/Usted</a:t>
            </a:r>
            <a:r>
              <a:rPr lang="en-US" dirty="0" smtClean="0"/>
              <a:t> </a:t>
            </a:r>
            <a:r>
              <a:rPr lang="en-US" dirty="0" err="1" smtClean="0"/>
              <a:t>Termina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Ellos/Ellas/Ustedes</a:t>
            </a:r>
            <a:r>
              <a:rPr lang="en-US" dirty="0" smtClean="0"/>
              <a:t> </a:t>
            </a:r>
            <a:r>
              <a:rPr lang="en-US" dirty="0" err="1" smtClean="0"/>
              <a:t>Terminan</a:t>
            </a:r>
            <a:endParaRPr lang="en-US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4748"/>
          </a:xfrm>
        </p:spPr>
        <p:txBody>
          <a:bodyPr/>
          <a:lstStyle/>
          <a:p>
            <a:r>
              <a:rPr lang="en-US" u="sng" dirty="0" err="1" smtClean="0"/>
              <a:t>Necesitar</a:t>
            </a:r>
            <a:r>
              <a:rPr lang="en-US" u="sng" dirty="0" smtClean="0"/>
              <a:t>- To need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Él/Ella/Usted</a:t>
            </a:r>
            <a:r>
              <a:rPr lang="en-US" dirty="0" smtClean="0"/>
              <a:t>		</a:t>
            </a:r>
            <a:r>
              <a:rPr lang="en-US" dirty="0" err="1" smtClean="0"/>
              <a:t>Ellos/Ellas/Ustedes</a:t>
            </a:r>
            <a:endParaRPr lang="en-US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11392"/>
          </a:xfrm>
        </p:spPr>
        <p:txBody>
          <a:bodyPr/>
          <a:lstStyle/>
          <a:p>
            <a:r>
              <a:rPr lang="en-US" u="sng" dirty="0" err="1" smtClean="0"/>
              <a:t>Necesitar</a:t>
            </a:r>
            <a:r>
              <a:rPr lang="en-US" u="sng" dirty="0" smtClean="0"/>
              <a:t>- To need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Necesito</a:t>
            </a:r>
            <a:r>
              <a:rPr lang="en-US" dirty="0" smtClean="0"/>
              <a:t>	 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Necesitamos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Necesitas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Necesitaís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Él/Ella/Usted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Ellos/Ellas/Ustedes</a:t>
            </a:r>
            <a:r>
              <a:rPr lang="en-US" dirty="0" smtClean="0"/>
              <a:t> </a:t>
            </a:r>
            <a:r>
              <a:rPr lang="en-US" dirty="0" err="1" smtClean="0"/>
              <a:t>Necesitan</a:t>
            </a:r>
            <a:endParaRPr lang="en-US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</a:t>
            </a:r>
            <a:r>
              <a:rPr lang="en-US" dirty="0" err="1" smtClean="0"/>
              <a:t>naranjado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988" y="2911703"/>
            <a:ext cx="3492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marillo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003" y="1920371"/>
            <a:ext cx="5020666" cy="3328920"/>
          </a:xfrm>
          <a:prstGeom prst="rect">
            <a:avLst/>
          </a:prstGeom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459" y="1963461"/>
            <a:ext cx="3411413" cy="3411413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557" y="1804051"/>
            <a:ext cx="4767233" cy="3570823"/>
          </a:xfrm>
          <a:prstGeom prst="rect">
            <a:avLst/>
          </a:prstGeom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Blanco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988" y="2066787"/>
            <a:ext cx="2692400" cy="3022600"/>
          </a:xfrm>
          <a:prstGeom prst="rect">
            <a:avLst/>
          </a:prstGeom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Rojo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184" y="1600200"/>
            <a:ext cx="2852943" cy="3851473"/>
          </a:xfrm>
          <a:prstGeom prst="rect">
            <a:avLst/>
          </a:prstGeom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Rosado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523" y="2276110"/>
            <a:ext cx="5169200" cy="34398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937</Words>
  <Application>Microsoft Macintosh PowerPoint</Application>
  <PresentationFormat>On-screen Show (4:3)</PresentationFormat>
  <Paragraphs>107</Paragraphs>
  <Slides>101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2" baseType="lpstr">
      <vt:lpstr>Office Theme</vt:lpstr>
      <vt:lpstr>Review for test 2</vt:lpstr>
      <vt:lpstr>Ser and Estar   Ellos______________________________ de Brasil.   El borrador__________________________________ aquí.     Dónde _________________________________ mi libro?   Silvia y Ivan______________________________ en México.     Como _______________________________ usted?  Como _________________________ tu?   Ella _________________________________ muy bien!      Que hora ___________________________? </vt:lpstr>
      <vt:lpstr>Ser and Estar   Ellos son de Brasil.   El borrador esta aquí.     Dónde esta mi libro?   Silvia y Ivan estan en México.     Como esta usted?  Como estas tu?   Ella esta muy bien!      Que hora es? </vt:lpstr>
      <vt:lpstr>Definite articles This translates to “the” in English kids.</vt:lpstr>
      <vt:lpstr>   el- Masculine, singular la- Feminine, singular los- Masculine, plural las- Feminine, plural    </vt:lpstr>
      <vt:lpstr> __   _______</vt:lpstr>
      <vt:lpstr>El Pared</vt:lpstr>
      <vt:lpstr>___   _______</vt:lpstr>
      <vt:lpstr>El Libro</vt:lpstr>
      <vt:lpstr>__  ______</vt:lpstr>
      <vt:lpstr>La Tiza</vt:lpstr>
      <vt:lpstr>__ _______</vt:lpstr>
      <vt:lpstr>El Cuaderno</vt:lpstr>
      <vt:lpstr>__ _______</vt:lpstr>
      <vt:lpstr>El Papel</vt:lpstr>
      <vt:lpstr>__ ______</vt:lpstr>
      <vt:lpstr>La Ventana</vt:lpstr>
      <vt:lpstr>__ _______</vt:lpstr>
      <vt:lpstr>El Escritorio</vt:lpstr>
      <vt:lpstr>__ ______</vt:lpstr>
      <vt:lpstr>La Mochila</vt:lpstr>
      <vt:lpstr>__ ________</vt:lpstr>
      <vt:lpstr>El Bolígrafo</vt:lpstr>
      <vt:lpstr>__ ________ (eraser)</vt:lpstr>
      <vt:lpstr>El borrador</vt:lpstr>
      <vt:lpstr>__ _______</vt:lpstr>
      <vt:lpstr>El Cesto de Papeles</vt:lpstr>
      <vt:lpstr>__ _______</vt:lpstr>
      <vt:lpstr>El Periodico</vt:lpstr>
      <vt:lpstr>__ _______</vt:lpstr>
      <vt:lpstr>La Pizarra</vt:lpstr>
      <vt:lpstr>__ ______</vt:lpstr>
      <vt:lpstr>La Puerta</vt:lpstr>
      <vt:lpstr>__ ______</vt:lpstr>
      <vt:lpstr>La Regla</vt:lpstr>
      <vt:lpstr>__ _______</vt:lpstr>
      <vt:lpstr>El Reloj</vt:lpstr>
      <vt:lpstr>__ ______</vt:lpstr>
      <vt:lpstr>La Silla</vt:lpstr>
      <vt:lpstr>Contradictions</vt:lpstr>
      <vt:lpstr>Es Sr. Mostaza…</vt:lpstr>
      <vt:lpstr>No es Sr. Mostaza, es Carlos el Bébé</vt:lpstr>
      <vt:lpstr>Son de los estados unidos…</vt:lpstr>
      <vt:lpstr>No son de EU, son de inglatera</vt:lpstr>
      <vt:lpstr>Son dos chicos…</vt:lpstr>
      <vt:lpstr>No son dos chicos, es una chica y un burro</vt:lpstr>
      <vt:lpstr>Estan en brasil…</vt:lpstr>
      <vt:lpstr>No estan en brasil, estan en argentina</vt:lpstr>
      <vt:lpstr>Slide 49</vt:lpstr>
      <vt:lpstr>1. Cuantos clases tienes los martes? Tengo quatro clases  2. A qué hora es almuerzo? Almuerzo es a las doce y diez  3. Que estudias a las diez y veinte los lunes? Estudio el geometria   4. Cuantas clases hey en el horario? Hey veiticuatro clases en el horario  </vt:lpstr>
      <vt:lpstr>Como se llama la estudiante con el lápiz?</vt:lpstr>
      <vt:lpstr>La estudiante con el lápiz se llama Lolita Bonita</vt:lpstr>
      <vt:lpstr>Como se llama el estudiante con el periodico?</vt:lpstr>
      <vt:lpstr>El estudiante con el periodico se llama Carlos el Bébé.</vt:lpstr>
      <vt:lpstr>Como se llama el estudiante con la regla? </vt:lpstr>
      <vt:lpstr>El estudiante con la regla se llama Bartolome Beto</vt:lpstr>
      <vt:lpstr>Pluralizing</vt:lpstr>
      <vt:lpstr>Es un cuaderno</vt:lpstr>
      <vt:lpstr>Son los ______</vt:lpstr>
      <vt:lpstr>Son los cuadernos</vt:lpstr>
      <vt:lpstr>Es un lápiz</vt:lpstr>
      <vt:lpstr>Son los _____</vt:lpstr>
      <vt:lpstr>Son los lapices</vt:lpstr>
      <vt:lpstr>Es un libro</vt:lpstr>
      <vt:lpstr>Son los _____</vt:lpstr>
      <vt:lpstr>Son los libros</vt:lpstr>
      <vt:lpstr>Es el papel</vt:lpstr>
      <vt:lpstr>Son los ______</vt:lpstr>
      <vt:lpstr>Son los papeles</vt:lpstr>
      <vt:lpstr>Es un bolígrafo</vt:lpstr>
      <vt:lpstr>Son los ______</vt:lpstr>
      <vt:lpstr>Son los bolígrafos</vt:lpstr>
      <vt:lpstr>Es una regla</vt:lpstr>
      <vt:lpstr>Son las _____</vt:lpstr>
      <vt:lpstr>Son las reglas</vt:lpstr>
      <vt:lpstr>Possessive “De” </vt:lpstr>
      <vt:lpstr>Que es?</vt:lpstr>
      <vt:lpstr>Es la regla de Carlos el bébé</vt:lpstr>
      <vt:lpstr>Que es?</vt:lpstr>
      <vt:lpstr>Es el bolígrafo de Bertolome Beto</vt:lpstr>
      <vt:lpstr>Que es?</vt:lpstr>
      <vt:lpstr>Es la mochila de Lolita Bonita</vt:lpstr>
      <vt:lpstr>Regular “AR” verbs</vt:lpstr>
      <vt:lpstr>         Infinitive (not conjugated) Hablar- To Talk↵ Yo hablo-I talk Tú hablas- You(informal) talk Él habla- He talks Ella habla- She talks Usted Habla- You (formal) talk Nosotros hablamos- We talk Vosotros hablaís- Y’all (informal, plural) talk Ellos- They (masculine) talk Ellas- They (feminine) talk Ustedes- You all (formal) talk</vt:lpstr>
      <vt:lpstr>Estudiar- To study Yo  Nosotros Tú  Vosotros Él/Ella/Usted  Ellos/Ellas/Ustedes  </vt:lpstr>
      <vt:lpstr>Estudiar- To Study Yo Estudio  Nosotros Estudiamos Tú Estudias  Vosotros Estudiaís Él/Ella Ud. Estudia   Ellos/Ellas/Uds. Estudian</vt:lpstr>
      <vt:lpstr>Hablar- To Talk/Speak Yo  Nosotros Tú  Vosotros Él/Ella/Usted  Ellos/Ellas/Ustedes </vt:lpstr>
      <vt:lpstr>Hablar- To Talk/Speak Yo Hablo  Nosotros Hablamos Tú Hablas  Vosotros Hablaís Él/Ella/Usted Habla   Ellos/Ellas/Ustedes Hablan </vt:lpstr>
      <vt:lpstr>Terminar- To End/Finish Yo  Nosotros Tú  Vosotros Él/Ella/Usted  Ellos/Ellas/Ustedes </vt:lpstr>
      <vt:lpstr>Terminar- To End/Finish Yo Termina  Nosotros Terminamos Tú Terminas  Vosotros Terminaís Él/Ella/Usted Termina   Ellos/Ellas/Ustedes Terminan</vt:lpstr>
      <vt:lpstr>Necesitar- To need Yo  Nosotros Tú  Vosotros Él/Ella/Usted  Ellos/Ellas/Ustedes</vt:lpstr>
      <vt:lpstr>Necesitar- To need Yo Necesito    Nosotros Necesitamos Tú Necesitas  Vosotros Necesitaís Él/Ella/Usted Necesita   Ellos/Ellas/Ustedes Necesitan</vt:lpstr>
      <vt:lpstr>Anaranjado</vt:lpstr>
      <vt:lpstr>Amarillo</vt:lpstr>
      <vt:lpstr>Verde</vt:lpstr>
      <vt:lpstr>Negro</vt:lpstr>
      <vt:lpstr>Blanco</vt:lpstr>
      <vt:lpstr>Rojo</vt:lpstr>
      <vt:lpstr>Rosado</vt:lpstr>
      <vt:lpstr>Morado</vt:lpstr>
      <vt:lpstr>Marrón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test 2</dc:title>
  <dc:creator>Frankel Jewish Academy</dc:creator>
  <cp:lastModifiedBy>Frankel Jewish Academy</cp:lastModifiedBy>
  <cp:revision>4</cp:revision>
  <dcterms:created xsi:type="dcterms:W3CDTF">2011-11-10T12:18:16Z</dcterms:created>
  <dcterms:modified xsi:type="dcterms:W3CDTF">2011-11-10T12:26:45Z</dcterms:modified>
</cp:coreProperties>
</file>